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sldIdLst>
    <p:sldId id="258" r:id="rId2"/>
    <p:sldId id="259" r:id="rId3"/>
    <p:sldId id="264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00"/>
    <a:srgbClr val="5D0316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50" autoAdjust="0"/>
    <p:restoredTop sz="94660"/>
  </p:normalViewPr>
  <p:slideViewPr>
    <p:cSldViewPr snapToGrid="0">
      <p:cViewPr varScale="1">
        <p:scale>
          <a:sx n="75" d="100"/>
          <a:sy n="75" d="100"/>
        </p:scale>
        <p:origin x="9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49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918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2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0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1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8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6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93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68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33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00">
            <a:alpha val="5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1F596-25EA-47ED-93D1-F351803F277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56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537" y="1087481"/>
            <a:ext cx="6050461" cy="550525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27475" y="403749"/>
            <a:ext cx="33584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u="sng" dirty="0">
                <a:solidFill>
                  <a:srgbClr val="002060"/>
                </a:solidFill>
              </a:rPr>
              <a:t>Anatomie du cœur</a:t>
            </a:r>
          </a:p>
        </p:txBody>
      </p:sp>
    </p:spTree>
    <p:extLst>
      <p:ext uri="{BB962C8B-B14F-4D97-AF65-F5344CB8AC3E}">
        <p14:creationId xmlns:p14="http://schemas.microsoft.com/office/powerpoint/2010/main" val="2386692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337" y="299245"/>
            <a:ext cx="8264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u="sng" dirty="0">
                <a:solidFill>
                  <a:srgbClr val="002060"/>
                </a:solidFill>
              </a:rPr>
              <a:t>Schéma anatomique de l’organisation interne du cœur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840" y="1099820"/>
            <a:ext cx="5637257" cy="442609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15583" y="968352"/>
            <a:ext cx="2155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solidFill>
                  <a:srgbClr val="002060"/>
                </a:solidFill>
              </a:rPr>
              <a:t>Légende: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583" y="1418729"/>
            <a:ext cx="29543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FR" b="1" dirty="0">
                <a:solidFill>
                  <a:srgbClr val="002060"/>
                </a:solidFill>
              </a:rPr>
              <a:t>Artère pulmonaire</a:t>
            </a:r>
          </a:p>
          <a:p>
            <a:pPr marL="342900" indent="-342900">
              <a:buAutoNum type="arabicPeriod"/>
            </a:pPr>
            <a:r>
              <a:rPr lang="fr-FR" b="1" dirty="0">
                <a:solidFill>
                  <a:srgbClr val="002060"/>
                </a:solidFill>
              </a:rPr>
              <a:t>Veine cave supérieure </a:t>
            </a:r>
          </a:p>
          <a:p>
            <a:pPr marL="342900" indent="-342900">
              <a:buAutoNum type="arabicPeriod"/>
            </a:pPr>
            <a:r>
              <a:rPr lang="fr-FR" b="1" dirty="0">
                <a:solidFill>
                  <a:srgbClr val="002060"/>
                </a:solidFill>
              </a:rPr>
              <a:t>Oreillette droite</a:t>
            </a:r>
          </a:p>
          <a:p>
            <a:pPr marL="342900" indent="-342900">
              <a:buAutoNum type="arabicPeriod"/>
            </a:pPr>
            <a:r>
              <a:rPr lang="fr-FR" b="1" dirty="0">
                <a:solidFill>
                  <a:srgbClr val="002060"/>
                </a:solidFill>
              </a:rPr>
              <a:t>Ventricule droit</a:t>
            </a:r>
          </a:p>
          <a:p>
            <a:pPr marL="342900" indent="-342900">
              <a:buAutoNum type="arabicPeriod"/>
            </a:pPr>
            <a:r>
              <a:rPr lang="fr-FR" b="1" dirty="0">
                <a:solidFill>
                  <a:srgbClr val="002060"/>
                </a:solidFill>
              </a:rPr>
              <a:t>Myocarde </a:t>
            </a:r>
          </a:p>
          <a:p>
            <a:pPr marL="342900" indent="-342900">
              <a:buAutoNum type="arabicPeriod"/>
            </a:pPr>
            <a:r>
              <a:rPr lang="fr-FR" b="1" dirty="0">
                <a:solidFill>
                  <a:srgbClr val="002060"/>
                </a:solidFill>
              </a:rPr>
              <a:t>Artère aorte</a:t>
            </a:r>
          </a:p>
          <a:p>
            <a:pPr marL="342900" indent="-342900">
              <a:buAutoNum type="arabicPeriod"/>
            </a:pPr>
            <a:r>
              <a:rPr lang="fr-FR" b="1" dirty="0">
                <a:solidFill>
                  <a:srgbClr val="002060"/>
                </a:solidFill>
              </a:rPr>
              <a:t>Veines pulmonaires</a:t>
            </a:r>
          </a:p>
          <a:p>
            <a:pPr marL="342900" indent="-342900">
              <a:buAutoNum type="arabicPeriod"/>
            </a:pPr>
            <a:r>
              <a:rPr lang="fr-FR" b="1" dirty="0">
                <a:solidFill>
                  <a:srgbClr val="002060"/>
                </a:solidFill>
              </a:rPr>
              <a:t>Oreillette gauche</a:t>
            </a:r>
          </a:p>
          <a:p>
            <a:pPr marL="342900" indent="-342900">
              <a:buAutoNum type="arabicPeriod"/>
            </a:pPr>
            <a:r>
              <a:rPr lang="fr-FR" b="1" dirty="0">
                <a:solidFill>
                  <a:srgbClr val="002060"/>
                </a:solidFill>
              </a:rPr>
              <a:t>Ventricule gauche</a:t>
            </a:r>
          </a:p>
          <a:p>
            <a:pPr marL="342900" indent="-342900">
              <a:buFontTx/>
              <a:buAutoNum type="arabicPeriod"/>
            </a:pPr>
            <a:r>
              <a:rPr lang="fr-FR" b="1" dirty="0">
                <a:solidFill>
                  <a:srgbClr val="002060"/>
                </a:solidFill>
              </a:rPr>
              <a:t>Cloison interventriculaire</a:t>
            </a:r>
          </a:p>
          <a:p>
            <a:pPr marL="342900" indent="-342900">
              <a:buAutoNum type="alphaLcPeriod"/>
            </a:pPr>
            <a:r>
              <a:rPr lang="fr-FR" b="1" dirty="0">
                <a:solidFill>
                  <a:srgbClr val="002060"/>
                </a:solidFill>
              </a:rPr>
              <a:t>Valvules sigmoïdes</a:t>
            </a:r>
          </a:p>
          <a:p>
            <a:pPr marL="342900" indent="-342900">
              <a:buAutoNum type="alphaLcPeriod"/>
            </a:pPr>
            <a:r>
              <a:rPr lang="fr-FR" b="1" dirty="0">
                <a:solidFill>
                  <a:srgbClr val="002060"/>
                </a:solidFill>
              </a:rPr>
              <a:t>Valvules bicuspides  (ou mitrales)</a:t>
            </a:r>
          </a:p>
          <a:p>
            <a:pPr marL="342900" indent="-342900">
              <a:buFontTx/>
              <a:buAutoNum type="alphaLcPeriod"/>
            </a:pPr>
            <a:r>
              <a:rPr lang="fr-FR" b="1" dirty="0">
                <a:solidFill>
                  <a:srgbClr val="002060"/>
                </a:solidFill>
              </a:rPr>
              <a:t>Valvules sigmoïdes</a:t>
            </a:r>
          </a:p>
          <a:p>
            <a:pPr marL="342900" indent="-342900">
              <a:buAutoNum type="alphaLcPeriod"/>
            </a:pPr>
            <a:r>
              <a:rPr lang="fr-FR" b="1" dirty="0">
                <a:solidFill>
                  <a:srgbClr val="002060"/>
                </a:solidFill>
              </a:rPr>
              <a:t>Valvules tricuspides </a:t>
            </a:r>
          </a:p>
          <a:p>
            <a:pPr marL="342900" indent="-342900">
              <a:buAutoNum type="arabicPeriod"/>
            </a:pPr>
            <a:endParaRPr lang="fr-F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4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FEBF6AF-99A7-05F7-5ADF-29B233348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" y="931193"/>
            <a:ext cx="9144000" cy="526425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11A0A1C-3E77-EF15-0830-A787FCD6E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4645" y="1517108"/>
            <a:ext cx="1332347" cy="140526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ED1A910-FC78-D30C-FD8F-78C44EE2CB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3912" y="3042719"/>
            <a:ext cx="1028661" cy="138499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D0865258-7A17-75EC-1726-82E6D6F712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14645" y="4525419"/>
            <a:ext cx="1185254" cy="140138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61196" y="349179"/>
            <a:ext cx="71127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u="sng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Caractéristiques des phases de la révolution cardiaque</a:t>
            </a:r>
            <a:endParaRPr lang="fr-FR" sz="2400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07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5677" y="803177"/>
            <a:ext cx="6348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>
                <a:solidFill>
                  <a:srgbClr val="002060"/>
                </a:solidFill>
              </a:rPr>
              <a:t>Electrocardiogramme - ECG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592" y="1494555"/>
            <a:ext cx="3429000" cy="28860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3886" y="4399698"/>
            <a:ext cx="3618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>
                <a:solidFill>
                  <a:srgbClr val="002060"/>
                </a:solidFill>
              </a:rPr>
              <a:t>Tracé d’un électrocardiogramme normal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0668" y="4757321"/>
            <a:ext cx="816428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>
                <a:solidFill>
                  <a:srgbClr val="002060"/>
                </a:solidFill>
              </a:rPr>
              <a:t>L’ECG</a:t>
            </a:r>
            <a:r>
              <a:rPr lang="fr-FR" sz="2000">
                <a:solidFill>
                  <a:srgbClr val="002060"/>
                </a:solidFill>
              </a:rPr>
              <a:t> est un enregistrement des manifestations électriques qui accompagnent l’activit</a:t>
            </a:r>
            <a:r>
              <a:rPr lang="fr-FR" sz="2000">
                <a:solidFill>
                  <a:srgbClr val="002060"/>
                </a:solidFill>
                <a:cs typeface="Calibri" panose="020F0502020204030204" pitchFamily="34" charset="0"/>
              </a:rPr>
              <a:t>é</a:t>
            </a:r>
            <a:r>
              <a:rPr lang="fr-FR" sz="2000">
                <a:solidFill>
                  <a:srgbClr val="002060"/>
                </a:solidFill>
              </a:rPr>
              <a:t> cardiaque. </a:t>
            </a:r>
          </a:p>
          <a:p>
            <a:pPr algn="just"/>
            <a:endParaRPr lang="fr-FR" sz="2000">
              <a:solidFill>
                <a:srgbClr val="002060"/>
              </a:solidFill>
            </a:endParaRPr>
          </a:p>
          <a:p>
            <a:pPr algn="just"/>
            <a:r>
              <a:rPr lang="fr-FR" sz="2000" dirty="0">
                <a:solidFill>
                  <a:srgbClr val="002060"/>
                </a:solidFill>
              </a:rPr>
              <a:t>L’</a:t>
            </a:r>
            <a:r>
              <a:rPr lang="fr-FR" sz="2000" dirty="0">
                <a:solidFill>
                  <a:srgbClr val="002060"/>
                </a:solidFill>
                <a:cs typeface="Calibri" panose="020F0502020204030204" pitchFamily="34" charset="0"/>
              </a:rPr>
              <a:t>é</a:t>
            </a:r>
            <a:r>
              <a:rPr lang="fr-FR" sz="2000" dirty="0">
                <a:solidFill>
                  <a:srgbClr val="002060"/>
                </a:solidFill>
              </a:rPr>
              <a:t>lectrocardiographie est un examen médical qui fournit d’importants renseignements sur la régularité de l’activit</a:t>
            </a:r>
            <a:r>
              <a:rPr lang="fr-FR" sz="2000" dirty="0">
                <a:solidFill>
                  <a:srgbClr val="002060"/>
                </a:solidFill>
                <a:cs typeface="Calibri" panose="020F0502020204030204" pitchFamily="34" charset="0"/>
              </a:rPr>
              <a:t>é</a:t>
            </a:r>
            <a:r>
              <a:rPr lang="fr-FR" sz="2000" dirty="0">
                <a:solidFill>
                  <a:srgbClr val="002060"/>
                </a:solidFill>
              </a:rPr>
              <a:t> cardiaque.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61708" y="1345466"/>
            <a:ext cx="30436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solidFill>
                  <a:srgbClr val="002060"/>
                </a:solidFill>
              </a:rPr>
              <a:t>Légende: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1897976"/>
            <a:ext cx="4114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2060"/>
                </a:solidFill>
              </a:rPr>
              <a:t>Le tracé P correspond </a:t>
            </a:r>
            <a:r>
              <a:rPr lang="fr-FR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fr-FR" sz="2000" dirty="0">
                <a:solidFill>
                  <a:srgbClr val="002060"/>
                </a:solidFill>
              </a:rPr>
              <a:t> la contraction simultanée des oreillettes (systole auriculaire)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2060"/>
                </a:solidFill>
              </a:rPr>
              <a:t>Le tracé QRST correspond </a:t>
            </a:r>
            <a:r>
              <a:rPr lang="fr-FR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fr-FR" sz="2000" dirty="0">
                <a:solidFill>
                  <a:srgbClr val="002060"/>
                </a:solidFill>
              </a:rPr>
              <a:t> la contraction simultanée des ventricules (systole ventriculaire)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2060"/>
                </a:solidFill>
              </a:rPr>
              <a:t>Il y a absence d’activit</a:t>
            </a:r>
            <a:r>
              <a:rPr lang="fr-FR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fr-FR" sz="2000" dirty="0">
                <a:solidFill>
                  <a:srgbClr val="002060"/>
                </a:solidFill>
              </a:rPr>
              <a:t> électrique </a:t>
            </a:r>
            <a:r>
              <a:rPr lang="fr-FR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 la diastole générale. </a:t>
            </a:r>
            <a:endParaRPr lang="fr-F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08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907</TotalTime>
  <Words>127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338</cp:revision>
  <dcterms:created xsi:type="dcterms:W3CDTF">2020-09-02T05:21:19Z</dcterms:created>
  <dcterms:modified xsi:type="dcterms:W3CDTF">2025-02-21T14:19:24Z</dcterms:modified>
</cp:coreProperties>
</file>